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AEA1"/>
    <a:srgbClr val="F4792A"/>
    <a:srgbClr val="005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 snapToObjects="1"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62200"/>
            <a:ext cx="8229600" cy="19812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500" b="1" i="0" cap="all" baseline="0">
                <a:ln>
                  <a:noFill/>
                </a:ln>
                <a:solidFill>
                  <a:srgbClr val="005470"/>
                </a:solidFill>
              </a:defRPr>
            </a:lvl1pPr>
          </a:lstStyle>
          <a:p>
            <a:r>
              <a:rPr lang="nl-BE" dirty="0" smtClean="0"/>
              <a:t>Hier komt de titel van de </a:t>
            </a:r>
            <a:br>
              <a:rPr lang="nl-BE" dirty="0" smtClean="0"/>
            </a:br>
            <a:r>
              <a:rPr lang="nl-BE" dirty="0" smtClean="0"/>
              <a:t>presentatie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4419600"/>
            <a:ext cx="8229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300" baseline="0" dirty="0" smtClean="0">
                <a:solidFill>
                  <a:srgbClr val="005470"/>
                </a:solidFill>
                <a:latin typeface="Verdana"/>
              </a:rPr>
              <a:t>05 </a:t>
            </a:r>
            <a:r>
              <a:rPr lang="en-US" sz="1300" baseline="0" dirty="0" err="1" smtClean="0">
                <a:solidFill>
                  <a:srgbClr val="005470"/>
                </a:solidFill>
                <a:latin typeface="Verdana"/>
              </a:rPr>
              <a:t>oktober</a:t>
            </a:r>
            <a:r>
              <a:rPr lang="en-US" sz="1300" baseline="0" dirty="0" smtClean="0">
                <a:solidFill>
                  <a:srgbClr val="005470"/>
                </a:solidFill>
                <a:latin typeface="Verdana"/>
              </a:rPr>
              <a:t> 2015 | Christophe </a:t>
            </a:r>
            <a:r>
              <a:rPr lang="en-US" sz="1300" baseline="0" dirty="0" err="1" smtClean="0">
                <a:solidFill>
                  <a:srgbClr val="005470"/>
                </a:solidFill>
                <a:latin typeface="Verdana"/>
              </a:rPr>
              <a:t>Morbee</a:t>
            </a:r>
            <a:endParaRPr lang="en-US" sz="1300" baseline="0" dirty="0">
              <a:solidFill>
                <a:srgbClr val="005470"/>
              </a:solidFill>
              <a:latin typeface="Verdana"/>
            </a:endParaRP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38400" y="685800"/>
            <a:ext cx="4267200" cy="1412436"/>
          </a:xfrm>
          <a:prstGeom prst="rect">
            <a:avLst/>
          </a:prstGeom>
        </p:spPr>
      </p:pic>
      <p:pic>
        <p:nvPicPr>
          <p:cNvPr id="11" name="Picture 10" descr="baseline_wit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43000" y="6019800"/>
            <a:ext cx="6858000" cy="540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28850"/>
            <a:ext cx="3008313" cy="3897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</p:spPr>
        <p:txBody>
          <a:bodyPr vert="eaVert"/>
          <a:lstStyle/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bg>
      <p:bgPr>
        <a:solidFill>
          <a:srgbClr val="F479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62200"/>
            <a:ext cx="8229600" cy="1981200"/>
          </a:xfrm>
        </p:spPr>
        <p:txBody>
          <a:bodyPr>
            <a:normAutofit/>
          </a:bodyPr>
          <a:lstStyle>
            <a:lvl1pPr>
              <a:defRPr sz="1800" b="0" i="0" cap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Dank u voor uw aandacht</a:t>
            </a:r>
            <a:endParaRPr lang="en-US" dirty="0"/>
          </a:p>
        </p:txBody>
      </p:sp>
      <p:pic>
        <p:nvPicPr>
          <p:cNvPr id="7" name="Picture 6" descr="logo_laatsteslid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3800" y="6019800"/>
            <a:ext cx="1676400" cy="554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bg>
      <p:bgPr>
        <a:solidFill>
          <a:srgbClr val="60AE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_ne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8400" y="685800"/>
            <a:ext cx="4267200" cy="1412436"/>
          </a:xfrm>
          <a:prstGeom prst="rect">
            <a:avLst/>
          </a:prstGeom>
        </p:spPr>
      </p:pic>
      <p:pic>
        <p:nvPicPr>
          <p:cNvPr id="10" name="Picture 9" descr="baseline_blau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3000" y="6019800"/>
            <a:ext cx="6858000" cy="54014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62200"/>
            <a:ext cx="8229600" cy="19812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500" b="1" i="0" cap="all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Hier komt de titel van de </a:t>
            </a:r>
            <a:br>
              <a:rPr lang="nl-BE" dirty="0" smtClean="0"/>
            </a:br>
            <a:r>
              <a:rPr lang="nl-BE" dirty="0" smtClean="0"/>
              <a:t>presentatie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4419600"/>
            <a:ext cx="8229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300" baseline="0" dirty="0" smtClean="0">
                <a:solidFill>
                  <a:srgbClr val="005470"/>
                </a:solidFill>
                <a:latin typeface="Verdana"/>
              </a:rPr>
              <a:t>21 </a:t>
            </a:r>
            <a:r>
              <a:rPr lang="en-US" sz="1300" baseline="0" dirty="0" err="1" smtClean="0">
                <a:solidFill>
                  <a:srgbClr val="005470"/>
                </a:solidFill>
                <a:latin typeface="Verdana"/>
              </a:rPr>
              <a:t>oktober</a:t>
            </a:r>
            <a:r>
              <a:rPr lang="en-US" sz="1300" baseline="0" dirty="0" smtClean="0">
                <a:solidFill>
                  <a:srgbClr val="005470"/>
                </a:solidFill>
                <a:latin typeface="Verdana"/>
              </a:rPr>
              <a:t> 2015</a:t>
            </a:r>
            <a:endParaRPr lang="en-US" sz="1300" baseline="0" dirty="0">
              <a:solidFill>
                <a:srgbClr val="00547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rgbClr val="F479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seline_blauw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019800"/>
            <a:ext cx="6858000" cy="540148"/>
          </a:xfrm>
          <a:prstGeom prst="rect">
            <a:avLst/>
          </a:prstGeom>
        </p:spPr>
      </p:pic>
      <p:pic>
        <p:nvPicPr>
          <p:cNvPr id="5" name="Picture 4" descr="logo_laatsteslid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38400" y="685800"/>
            <a:ext cx="4267200" cy="141243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62200"/>
            <a:ext cx="8229600" cy="19812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500" b="1" i="0" cap="all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Hier komt de titel van de </a:t>
            </a:r>
            <a:br>
              <a:rPr lang="nl-BE" dirty="0" smtClean="0"/>
            </a:br>
            <a:r>
              <a:rPr lang="nl-BE" dirty="0" smtClean="0"/>
              <a:t>presentatie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4419600"/>
            <a:ext cx="8229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300" baseline="0" dirty="0" smtClean="0">
                <a:solidFill>
                  <a:srgbClr val="005470"/>
                </a:solidFill>
                <a:latin typeface="Verdana"/>
              </a:rPr>
              <a:t>05 </a:t>
            </a:r>
            <a:r>
              <a:rPr lang="en-US" sz="1300" baseline="0" dirty="0" err="1" smtClean="0">
                <a:solidFill>
                  <a:srgbClr val="005470"/>
                </a:solidFill>
                <a:latin typeface="Verdana"/>
              </a:rPr>
              <a:t>oktober</a:t>
            </a:r>
            <a:r>
              <a:rPr lang="en-US" sz="1300" baseline="0" dirty="0" smtClean="0">
                <a:solidFill>
                  <a:srgbClr val="005470"/>
                </a:solidFill>
                <a:latin typeface="Verdana"/>
              </a:rPr>
              <a:t> 2015 | Christophe </a:t>
            </a:r>
            <a:r>
              <a:rPr lang="en-US" sz="1300" baseline="0" dirty="0" err="1" smtClean="0">
                <a:solidFill>
                  <a:srgbClr val="005470"/>
                </a:solidFill>
                <a:latin typeface="Verdana"/>
              </a:rPr>
              <a:t>Morbee</a:t>
            </a:r>
            <a:endParaRPr lang="en-US" sz="1300" baseline="0" dirty="0">
              <a:solidFill>
                <a:srgbClr val="00547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bg>
      <p:bgPr>
        <a:solidFill>
          <a:srgbClr val="0054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blauwebc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8400" y="685800"/>
            <a:ext cx="4267200" cy="1412436"/>
          </a:xfrm>
          <a:prstGeom prst="rect">
            <a:avLst/>
          </a:prstGeom>
        </p:spPr>
      </p:pic>
      <p:pic>
        <p:nvPicPr>
          <p:cNvPr id="9" name="Picture 8" descr="baseline_blauwebck_v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3000" y="6019800"/>
            <a:ext cx="6858000" cy="54014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62200"/>
            <a:ext cx="8229600" cy="19812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500" b="1" i="0" cap="all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Hier komt de titel van de </a:t>
            </a:r>
            <a:br>
              <a:rPr lang="nl-BE" dirty="0" smtClean="0"/>
            </a:br>
            <a:r>
              <a:rPr lang="nl-BE" dirty="0" smtClean="0"/>
              <a:t>presentatie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4419600"/>
            <a:ext cx="8229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300" baseline="0" dirty="0" smtClean="0">
                <a:solidFill>
                  <a:srgbClr val="60AEA1"/>
                </a:solidFill>
                <a:latin typeface="Verdana"/>
              </a:rPr>
              <a:t>05 </a:t>
            </a:r>
            <a:r>
              <a:rPr lang="en-US" sz="1300" baseline="0" dirty="0" err="1" smtClean="0">
                <a:solidFill>
                  <a:srgbClr val="60AEA1"/>
                </a:solidFill>
                <a:latin typeface="Verdana"/>
              </a:rPr>
              <a:t>oktober</a:t>
            </a:r>
            <a:r>
              <a:rPr lang="en-US" sz="1300" baseline="0" dirty="0" smtClean="0">
                <a:solidFill>
                  <a:srgbClr val="60AEA1"/>
                </a:solidFill>
                <a:latin typeface="Verdana"/>
              </a:rPr>
              <a:t> 2015 | Christophe </a:t>
            </a:r>
            <a:r>
              <a:rPr lang="en-US" sz="1300" baseline="0" dirty="0" err="1" smtClean="0">
                <a:solidFill>
                  <a:srgbClr val="60AEA1"/>
                </a:solidFill>
                <a:latin typeface="Verdana"/>
              </a:rPr>
              <a:t>Morbee</a:t>
            </a:r>
            <a:endParaRPr lang="en-US" sz="1300" baseline="0" dirty="0">
              <a:solidFill>
                <a:srgbClr val="60AEA1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0AEA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8838"/>
            <a:ext cx="4038600" cy="399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28838"/>
            <a:ext cx="4038600" cy="399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58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4040188" cy="32305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558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599"/>
            <a:ext cx="4041775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85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de </a:t>
            </a:r>
            <a:r>
              <a:rPr lang="en-US" dirty="0" err="1" smtClean="0"/>
              <a:t>hoofdtitel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AF342-C1ED-E741-9EE0-5C2E116A098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5470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0AEA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4792A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1" i="0" kern="1200">
          <a:solidFill>
            <a:srgbClr val="005470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1" kern="1200">
          <a:solidFill>
            <a:srgbClr val="005470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60AEA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AE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Infosessie alternatieve verloning</a:t>
            </a:r>
            <a:br>
              <a:rPr lang="nl-BE" dirty="0" smtClean="0"/>
            </a:br>
            <a:r>
              <a:rPr lang="nl-BE" dirty="0" smtClean="0"/>
              <a:t>met </a:t>
            </a:r>
            <a:r>
              <a:rPr lang="nl-BE" dirty="0" err="1" smtClean="0"/>
              <a:t>claeys</a:t>
            </a:r>
            <a:r>
              <a:rPr lang="nl-BE" dirty="0" smtClean="0"/>
              <a:t> &amp; </a:t>
            </a:r>
            <a:r>
              <a:rPr lang="nl-BE" dirty="0" err="1" smtClean="0"/>
              <a:t>engels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en bank </a:t>
            </a:r>
            <a:r>
              <a:rPr lang="nl-BE" dirty="0" err="1" smtClean="0"/>
              <a:t>weghsteen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innovatiepremie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Werkgevers kunnen een innovatiepremie toekennen voor het aanbrengen van een nieuw, innovatief idee in de onderneming - deze premie is </a:t>
            </a:r>
            <a:r>
              <a:rPr lang="nl-BE" b="1" dirty="0" smtClean="0"/>
              <a:t>100% netto!</a:t>
            </a:r>
          </a:p>
          <a:p>
            <a:r>
              <a:rPr lang="nl-BE" dirty="0" smtClean="0"/>
              <a:t>Doelgroep</a:t>
            </a:r>
          </a:p>
          <a:p>
            <a:pPr lvl="1"/>
            <a:r>
              <a:rPr lang="nl-BE" b="1" dirty="0" smtClean="0"/>
              <a:t>Elke onderneming</a:t>
            </a:r>
            <a:r>
              <a:rPr lang="nl-BE" dirty="0" smtClean="0"/>
              <a:t> kan een innovatiepremie toekennen</a:t>
            </a:r>
          </a:p>
          <a:p>
            <a:pPr lvl="1"/>
            <a:r>
              <a:rPr lang="nl-BE" b="1" dirty="0" smtClean="0"/>
              <a:t>Elke werknemer</a:t>
            </a:r>
            <a:r>
              <a:rPr lang="nl-BE" dirty="0" smtClean="0"/>
              <a:t> kan van een innovatiepremie genieten</a:t>
            </a:r>
          </a:p>
        </p:txBody>
      </p:sp>
    </p:spTree>
    <p:extLst>
      <p:ext uri="{BB962C8B-B14F-4D97-AF65-F5344CB8AC3E}">
        <p14:creationId xmlns:p14="http://schemas.microsoft.com/office/powerpoint/2010/main" val="6961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innovatiepremie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Innovatie? De meerwaarde moet betrekking hebben op:</a:t>
            </a:r>
          </a:p>
          <a:p>
            <a:pPr lvl="1"/>
            <a:r>
              <a:rPr lang="nl-BE" dirty="0"/>
              <a:t>t</a:t>
            </a:r>
            <a:r>
              <a:rPr lang="nl-BE" dirty="0" smtClean="0"/>
              <a:t>echniek</a:t>
            </a:r>
          </a:p>
          <a:p>
            <a:pPr lvl="1"/>
            <a:r>
              <a:rPr lang="nl-BE" dirty="0" smtClean="0"/>
              <a:t>economie</a:t>
            </a:r>
          </a:p>
          <a:p>
            <a:pPr lvl="1"/>
            <a:r>
              <a:rPr lang="nl-BE" dirty="0" smtClean="0"/>
              <a:t>productiviteit</a:t>
            </a:r>
          </a:p>
          <a:p>
            <a:pPr lvl="1"/>
            <a:r>
              <a:rPr lang="nl-BE" dirty="0" smtClean="0"/>
              <a:t>leefmilieu</a:t>
            </a:r>
          </a:p>
          <a:p>
            <a:pPr lvl="1"/>
            <a:r>
              <a:rPr lang="nl-BE" dirty="0" smtClean="0"/>
              <a:t>organisatie</a:t>
            </a:r>
          </a:p>
          <a:p>
            <a:pPr lvl="1"/>
            <a:r>
              <a:rPr lang="nl-BE" dirty="0" smtClean="0"/>
              <a:t>welzijn op het werk, enz.</a:t>
            </a:r>
          </a:p>
        </p:txBody>
      </p:sp>
    </p:spTree>
    <p:extLst>
      <p:ext uri="{BB962C8B-B14F-4D97-AF65-F5344CB8AC3E}">
        <p14:creationId xmlns:p14="http://schemas.microsoft.com/office/powerpoint/2010/main" val="246000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innovatiepremie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 innovatie is zowel van toepassing op:</a:t>
            </a:r>
          </a:p>
          <a:p>
            <a:pPr lvl="1"/>
            <a:r>
              <a:rPr lang="nl-BE" dirty="0" smtClean="0"/>
              <a:t>producten</a:t>
            </a:r>
          </a:p>
          <a:p>
            <a:pPr lvl="1"/>
            <a:r>
              <a:rPr lang="nl-BE" dirty="0" smtClean="0"/>
              <a:t>diensten</a:t>
            </a:r>
          </a:p>
          <a:p>
            <a:pPr lvl="1"/>
            <a:r>
              <a:rPr lang="nl-BE" dirty="0" smtClean="0"/>
              <a:t>fabricatieprocessen</a:t>
            </a:r>
          </a:p>
          <a:p>
            <a:pPr lvl="1"/>
            <a:r>
              <a:rPr lang="nl-BE" dirty="0" smtClean="0"/>
              <a:t>andere werkprocessen</a:t>
            </a:r>
          </a:p>
          <a:p>
            <a:pPr lvl="1"/>
            <a:r>
              <a:rPr lang="nl-BE" dirty="0" smtClean="0"/>
              <a:t>werkomgeving</a:t>
            </a:r>
          </a:p>
        </p:txBody>
      </p:sp>
    </p:spTree>
    <p:extLst>
      <p:ext uri="{BB962C8B-B14F-4D97-AF65-F5344CB8AC3E}">
        <p14:creationId xmlns:p14="http://schemas.microsoft.com/office/powerpoint/2010/main" val="40636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innovatiepremie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 innovatie:</a:t>
            </a:r>
          </a:p>
          <a:p>
            <a:pPr lvl="1"/>
            <a:r>
              <a:rPr lang="nl-BE" dirty="0" smtClean="0"/>
              <a:t>is radicaal of stapsgewijs (</a:t>
            </a:r>
            <a:r>
              <a:rPr lang="nl-BE" dirty="0" err="1" smtClean="0"/>
              <a:t>maw</a:t>
            </a:r>
            <a:r>
              <a:rPr lang="nl-BE" dirty="0" smtClean="0"/>
              <a:t> volledig nieuw concept of de verbetering van een bestaand concept)</a:t>
            </a:r>
          </a:p>
          <a:p>
            <a:pPr lvl="1"/>
            <a:r>
              <a:rPr lang="nl-BE" dirty="0" smtClean="0"/>
              <a:t>wordt door één of meerdere werknemer(s) van de onderneming uitgewerkt en voorgesteld</a:t>
            </a:r>
          </a:p>
          <a:p>
            <a:pPr lvl="1"/>
            <a:r>
              <a:rPr lang="nl-BE" dirty="0" smtClean="0"/>
              <a:t>wordt binnen de onderneming uitgevoerd of is op weg om verwezenlijkt te worden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85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innovatiepremie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Vrijstellingsvoorwaarden:</a:t>
            </a:r>
          </a:p>
          <a:p>
            <a:pPr lvl="1"/>
            <a:r>
              <a:rPr lang="nl-BE" dirty="0" smtClean="0"/>
              <a:t>de premie vervangt geen loon</a:t>
            </a:r>
          </a:p>
          <a:p>
            <a:pPr lvl="1"/>
            <a:r>
              <a:rPr lang="nl-BE" dirty="0" smtClean="0"/>
              <a:t>het bedrag per werknemer &lt; het brutoloon</a:t>
            </a:r>
          </a:p>
          <a:p>
            <a:pPr lvl="1"/>
            <a:r>
              <a:rPr lang="nl-BE" dirty="0" smtClean="0"/>
              <a:t>het totale bedrag van de uitbetaalde premies &lt; 1% van de loonmassa van de onderneming</a:t>
            </a:r>
          </a:p>
          <a:p>
            <a:pPr lvl="1"/>
            <a:r>
              <a:rPr lang="nl-BE" dirty="0" smtClean="0"/>
              <a:t>ze wordt toegekend aan max 10 werknemers of 10% van de werknemers (in bedrijven &lt; 30 </a:t>
            </a:r>
            <a:r>
              <a:rPr lang="nl-BE" dirty="0" err="1" smtClean="0"/>
              <a:t>wn</a:t>
            </a:r>
            <a:r>
              <a:rPr lang="nl-BE" dirty="0" smtClean="0"/>
              <a:t> = max 3 </a:t>
            </a:r>
            <a:r>
              <a:rPr lang="nl-BE" dirty="0" err="1" smtClean="0"/>
              <a:t>wn</a:t>
            </a:r>
            <a:r>
              <a:rPr lang="nl-BE" dirty="0" smtClean="0"/>
              <a:t>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18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innovatiepremie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Hoe de belastingvrije innovatiepremie bekomen?</a:t>
            </a:r>
          </a:p>
          <a:p>
            <a:pPr lvl="1"/>
            <a:r>
              <a:rPr lang="nl-BE" dirty="0" smtClean="0"/>
              <a:t>Interne transparantie</a:t>
            </a:r>
          </a:p>
          <a:p>
            <a:pPr lvl="1"/>
            <a:r>
              <a:rPr lang="nl-BE" dirty="0" smtClean="0"/>
              <a:t>Mededeling aan FOD Economie</a:t>
            </a:r>
          </a:p>
          <a:p>
            <a:pPr lvl="1"/>
            <a:r>
              <a:rPr lang="nl-BE" dirty="0" smtClean="0"/>
              <a:t>Mededeling aan RSZ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89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Onze partners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Morbee-Ballegeer Accountants</a:t>
            </a:r>
          </a:p>
          <a:p>
            <a:r>
              <a:rPr lang="nl-BE" dirty="0" smtClean="0"/>
              <a:t>Morbee-Ballegeer </a:t>
            </a:r>
            <a:r>
              <a:rPr lang="nl-BE" dirty="0" smtClean="0"/>
              <a:t>Verzekeringen &amp; Finance</a:t>
            </a:r>
            <a:endParaRPr lang="nl-BE" dirty="0" smtClean="0"/>
          </a:p>
          <a:p>
            <a:r>
              <a:rPr lang="nl-BE" dirty="0" smtClean="0"/>
              <a:t>Monizze – de beste keuze voor elektronische maaltijdcheques, super service aan een onklopbare prijs!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03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4944"/>
            <a:ext cx="8229600" cy="936104"/>
          </a:xfrm>
        </p:spPr>
        <p:txBody>
          <a:bodyPr>
            <a:normAutofit/>
          </a:bodyPr>
          <a:lstStyle/>
          <a:p>
            <a:r>
              <a:rPr lang="nl-BE" sz="3600" dirty="0" smtClean="0"/>
              <a:t>DANK VOOR UW AANDACHT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4998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387</TotalTime>
  <Words>232</Words>
  <Application>Microsoft Office PowerPoint</Application>
  <PresentationFormat>Diavoorstelling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Infosessie alternatieve verloning met claeys &amp; engels en bank weghsteen</vt:lpstr>
      <vt:lpstr>De innovatiepremie</vt:lpstr>
      <vt:lpstr>De innovatiepremie</vt:lpstr>
      <vt:lpstr>De innovatiepremie</vt:lpstr>
      <vt:lpstr>De innovatiepremie</vt:lpstr>
      <vt:lpstr>De innovatiepremie</vt:lpstr>
      <vt:lpstr>De innovatiepremie</vt:lpstr>
      <vt:lpstr>Onze partners</vt:lpstr>
      <vt:lpstr>DANK VOOR UW AANDACHT</vt:lpstr>
    </vt:vector>
  </TitlesOfParts>
  <Company>valerie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lola</dc:creator>
  <cp:lastModifiedBy>Christophe</cp:lastModifiedBy>
  <cp:revision>22</cp:revision>
  <dcterms:created xsi:type="dcterms:W3CDTF">2015-10-05T09:20:58Z</dcterms:created>
  <dcterms:modified xsi:type="dcterms:W3CDTF">2015-10-22T07:07:23Z</dcterms:modified>
</cp:coreProperties>
</file>